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7" r:id="rId2"/>
    <p:sldId id="289" r:id="rId3"/>
    <p:sldId id="283" r:id="rId4"/>
    <p:sldId id="284" r:id="rId5"/>
    <p:sldId id="285" r:id="rId6"/>
    <p:sldId id="286" r:id="rId7"/>
    <p:sldId id="287" r:id="rId8"/>
    <p:sldId id="288" r:id="rId9"/>
    <p:sldId id="258" r:id="rId10"/>
    <p:sldId id="259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74" r:id="rId19"/>
    <p:sldId id="275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65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7312F05-E933-48F0-AE54-904B6C831B59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1A3066-9080-49E6-9A09-F6A87DF48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93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E3D0A-DA41-499B-AC6E-B6C259AAA3C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22390-AAC4-4DEA-9766-35AB53989A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87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AC8E2-D23E-40A8-8E79-3C4CC1C31DCA}" type="slidenum">
              <a:rPr lang="en-US"/>
              <a:pPr/>
              <a:t>4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B47DFC-323C-41B4-9AFF-93DAB0B857C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7DDCB7F-2CA3-42B4-B422-EB3711266DBA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F3F8425-C1FA-4CDC-A108-B17896F28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VHDL Simulation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Testbench</a:t>
            </a:r>
            <a:r>
              <a:rPr lang="en-US" sz="2400" dirty="0" smtClean="0"/>
              <a:t> Design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Instantiating the UUT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-- 32 bit adder </a:t>
            </a:r>
            <a:r>
              <a:rPr lang="en-US" dirty="0" err="1" smtClean="0">
                <a:solidFill>
                  <a:srgbClr val="C00000"/>
                </a:solidFill>
              </a:rPr>
              <a:t>testbench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/>
              <a:t>entity </a:t>
            </a:r>
            <a:r>
              <a:rPr lang="en-US" dirty="0" err="1" smtClean="0"/>
              <a:t>adder_bench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B0F0"/>
                </a:solidFill>
              </a:rPr>
              <a:t>-- no top-level I/O ports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end </a:t>
            </a:r>
            <a:r>
              <a:rPr lang="en-US" dirty="0" err="1" smtClean="0"/>
              <a:t>adder_bench</a:t>
            </a:r>
            <a:r>
              <a:rPr lang="en-US" dirty="0" smtClean="0"/>
              <a:t>;  </a:t>
            </a:r>
            <a:endParaRPr lang="en-US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dirty="0" smtClean="0"/>
              <a:t>architecture test of </a:t>
            </a:r>
            <a:r>
              <a:rPr lang="en-US" dirty="0" err="1" smtClean="0"/>
              <a:t>adder_bench</a:t>
            </a:r>
            <a:r>
              <a:rPr lang="en-US" dirty="0" smtClean="0"/>
              <a:t> is</a:t>
            </a:r>
          </a:p>
          <a:p>
            <a:pPr>
              <a:buNone/>
            </a:pPr>
            <a:r>
              <a:rPr lang="en-US" dirty="0" smtClean="0"/>
              <a:t>  component adder is   </a:t>
            </a:r>
            <a:r>
              <a:rPr lang="en-US" dirty="0" smtClean="0">
                <a:solidFill>
                  <a:srgbClr val="00B0F0"/>
                </a:solidFill>
              </a:rPr>
              <a:t>-- declare the UUTs</a:t>
            </a:r>
          </a:p>
          <a:p>
            <a:pPr>
              <a:buNone/>
            </a:pPr>
            <a:r>
              <a:rPr lang="en-US" dirty="0" smtClean="0"/>
              <a:t>    port (</a:t>
            </a:r>
          </a:p>
          <a:p>
            <a:pPr>
              <a:buNone/>
            </a:pPr>
            <a:r>
              <a:rPr lang="en-US" dirty="0" smtClean="0"/>
              <a:t>		X,Y: in </a:t>
            </a:r>
            <a:r>
              <a:rPr lang="en-US" dirty="0" err="1" smtClean="0"/>
              <a:t>std_logic_vector</a:t>
            </a:r>
            <a:r>
              <a:rPr lang="en-US" dirty="0" smtClean="0"/>
              <a:t>(31 </a:t>
            </a:r>
            <a:r>
              <a:rPr lang="en-US" dirty="0" err="1" smtClean="0"/>
              <a:t>downto</a:t>
            </a:r>
            <a:r>
              <a:rPr lang="en-US" dirty="0" smtClean="0"/>
              <a:t> 0);</a:t>
            </a:r>
          </a:p>
          <a:p>
            <a:pPr>
              <a:buNone/>
            </a:pPr>
            <a:r>
              <a:rPr lang="en-US" dirty="0" smtClean="0"/>
              <a:t>		Z: out </a:t>
            </a:r>
            <a:r>
              <a:rPr lang="en-US" dirty="0" err="1" smtClean="0"/>
              <a:t>std_logic_vector</a:t>
            </a:r>
            <a:r>
              <a:rPr lang="en-US" dirty="0" smtClean="0"/>
              <a:t>(31 </a:t>
            </a:r>
            <a:r>
              <a:rPr lang="en-US" dirty="0" err="1" smtClean="0"/>
              <a:t>downto</a:t>
            </a:r>
            <a:r>
              <a:rPr lang="en-US" dirty="0" smtClean="0"/>
              <a:t> 0) </a:t>
            </a:r>
          </a:p>
          <a:p>
            <a:pPr>
              <a:buNone/>
            </a:pPr>
            <a:r>
              <a:rPr lang="en-US" dirty="0" smtClean="0"/>
              <a:t>	  );</a:t>
            </a:r>
          </a:p>
          <a:p>
            <a:pPr>
              <a:buNone/>
            </a:pPr>
            <a:r>
              <a:rPr lang="en-US" dirty="0" smtClean="0"/>
              <a:t>signal </a:t>
            </a:r>
            <a:r>
              <a:rPr lang="en-US" dirty="0" err="1" smtClean="0"/>
              <a:t>A,B,Sum</a:t>
            </a:r>
            <a:r>
              <a:rPr lang="en-US" dirty="0" smtClean="0"/>
              <a:t>: </a:t>
            </a:r>
            <a:r>
              <a:rPr lang="en-US" dirty="0" err="1" smtClean="0"/>
              <a:t>std_logic_vector</a:t>
            </a:r>
            <a:r>
              <a:rPr lang="en-US" dirty="0" smtClean="0"/>
              <a:t>(31 </a:t>
            </a:r>
            <a:r>
              <a:rPr lang="en-US" dirty="0" err="1" smtClean="0"/>
              <a:t>downto</a:t>
            </a:r>
            <a:r>
              <a:rPr lang="en-US" dirty="0" smtClean="0"/>
              <a:t> 0);  </a:t>
            </a:r>
            <a:r>
              <a:rPr lang="en-US" dirty="0" smtClean="0">
                <a:solidFill>
                  <a:srgbClr val="00B0F0"/>
                </a:solidFill>
              </a:rPr>
              <a:t>--internal signals</a:t>
            </a:r>
          </a:p>
          <a:p>
            <a:pPr>
              <a:buNone/>
            </a:pPr>
            <a:r>
              <a:rPr lang="en-US" dirty="0" smtClean="0"/>
              <a:t>begin</a:t>
            </a:r>
          </a:p>
          <a:p>
            <a:pPr>
              <a:buNone/>
            </a:pPr>
            <a:r>
              <a:rPr lang="en-US" dirty="0" smtClean="0"/>
              <a:t>  UUT: adder port map (</a:t>
            </a:r>
            <a:r>
              <a:rPr lang="en-US" dirty="0" err="1" smtClean="0"/>
              <a:t>A,B,Sum</a:t>
            </a:r>
            <a:r>
              <a:rPr lang="en-US" dirty="0" smtClean="0"/>
              <a:t>);  </a:t>
            </a:r>
            <a:r>
              <a:rPr lang="en-US" dirty="0" smtClean="0">
                <a:solidFill>
                  <a:srgbClr val="00B0F0"/>
                </a:solidFill>
              </a:rPr>
              <a:t>--instantiate the adder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stimulating clock inputs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5181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-- Simple 50% duty cycle clock</a:t>
            </a:r>
          </a:p>
          <a:p>
            <a:pPr>
              <a:buNone/>
            </a:pPr>
            <a:r>
              <a:rPr lang="en-US" dirty="0" err="1" smtClean="0"/>
              <a:t>clk</a:t>
            </a:r>
            <a:r>
              <a:rPr lang="en-US" dirty="0" smtClean="0"/>
              <a:t> &lt;= not </a:t>
            </a:r>
            <a:r>
              <a:rPr lang="en-US" dirty="0" err="1" smtClean="0"/>
              <a:t>clk</a:t>
            </a:r>
            <a:r>
              <a:rPr lang="en-US" dirty="0" smtClean="0"/>
              <a:t> after T ns;  </a:t>
            </a:r>
            <a:r>
              <a:rPr lang="en-US" dirty="0" smtClean="0">
                <a:solidFill>
                  <a:srgbClr val="00B0F0"/>
                </a:solidFill>
              </a:rPr>
              <a:t>-- T is constant or defined earlier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-- Clock process, using “wait” to suspend for T1/T2</a:t>
            </a:r>
          </a:p>
          <a:p>
            <a:pPr>
              <a:buNone/>
            </a:pPr>
            <a:r>
              <a:rPr lang="en-US" dirty="0" smtClean="0"/>
              <a:t>process begin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clk</a:t>
            </a:r>
            <a:r>
              <a:rPr lang="en-US" dirty="0" smtClean="0"/>
              <a:t> &lt;= ‘1’;  wait for T1 ns;  </a:t>
            </a:r>
            <a:r>
              <a:rPr lang="en-US" dirty="0" smtClean="0">
                <a:solidFill>
                  <a:srgbClr val="00B0F0"/>
                </a:solidFill>
              </a:rPr>
              <a:t>-- </a:t>
            </a:r>
            <a:r>
              <a:rPr lang="en-US" dirty="0" err="1" smtClean="0">
                <a:solidFill>
                  <a:srgbClr val="00B0F0"/>
                </a:solidFill>
              </a:rPr>
              <a:t>clk</a:t>
            </a:r>
            <a:r>
              <a:rPr lang="en-US" dirty="0" smtClean="0">
                <a:solidFill>
                  <a:srgbClr val="00B0F0"/>
                </a:solidFill>
              </a:rPr>
              <a:t> high for T1 ns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clk</a:t>
            </a:r>
            <a:r>
              <a:rPr lang="en-US" dirty="0" smtClean="0"/>
              <a:t> &lt;= ‘0’;  wait for T2 ns;  </a:t>
            </a:r>
            <a:r>
              <a:rPr lang="en-US" dirty="0" smtClean="0">
                <a:solidFill>
                  <a:srgbClr val="00B0F0"/>
                </a:solidFill>
              </a:rPr>
              <a:t>-- </a:t>
            </a:r>
            <a:r>
              <a:rPr lang="en-US" dirty="0" err="1" smtClean="0">
                <a:solidFill>
                  <a:srgbClr val="00B0F0"/>
                </a:solidFill>
              </a:rPr>
              <a:t>clk</a:t>
            </a:r>
            <a:r>
              <a:rPr lang="en-US" dirty="0" smtClean="0">
                <a:solidFill>
                  <a:srgbClr val="00B0F0"/>
                </a:solidFill>
              </a:rPr>
              <a:t> low for T2 ns</a:t>
            </a:r>
          </a:p>
          <a:p>
            <a:pPr>
              <a:buNone/>
            </a:pPr>
            <a:r>
              <a:rPr lang="en-US" dirty="0" smtClean="0"/>
              <a:t>end process;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-- Clock “procedure” (define in declaration area or in a package)</a:t>
            </a:r>
          </a:p>
          <a:p>
            <a:pPr>
              <a:buNone/>
            </a:pPr>
            <a:r>
              <a:rPr lang="en-US" dirty="0" smtClean="0"/>
              <a:t>procedure Clock (signal C: out bit; HT, LT: TIME) is begin</a:t>
            </a:r>
          </a:p>
          <a:p>
            <a:pPr>
              <a:buNone/>
            </a:pPr>
            <a:r>
              <a:rPr lang="en-US" dirty="0" smtClean="0"/>
              <a:t>    loop  </a:t>
            </a:r>
            <a:r>
              <a:rPr lang="en-US" dirty="0" smtClean="0">
                <a:solidFill>
                  <a:srgbClr val="00B0F0"/>
                </a:solidFill>
              </a:rPr>
              <a:t>-- schedule “waveform” on C and suspend for period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C &lt;= ‘1’ after LT,  ‘0’ after LT + HT; wait for LT + HT;</a:t>
            </a:r>
          </a:p>
          <a:p>
            <a:pPr>
              <a:buNone/>
            </a:pPr>
            <a:r>
              <a:rPr lang="en-US" dirty="0" smtClean="0"/>
              <a:t>    end loop; </a:t>
            </a:r>
          </a:p>
          <a:p>
            <a:pPr>
              <a:buNone/>
            </a:pPr>
            <a:r>
              <a:rPr lang="en-US" dirty="0" smtClean="0"/>
              <a:t>end procedure;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-- “execute” clock procedure by instantiating it in the architecture</a:t>
            </a:r>
          </a:p>
          <a:p>
            <a:pPr>
              <a:buNone/>
            </a:pPr>
            <a:r>
              <a:rPr lang="en-US" dirty="0" smtClean="0"/>
              <a:t>C1: Clock (CLK, 10ns, 8 ns);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Algorithmic generation of stimulus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9154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-- Generate test values for an 8-bit adder inputs A &amp; B</a:t>
            </a:r>
          </a:p>
          <a:p>
            <a:pPr>
              <a:buNone/>
            </a:pPr>
            <a:r>
              <a:rPr lang="en-US" dirty="0" smtClean="0"/>
              <a:t>process begin</a:t>
            </a:r>
          </a:p>
          <a:p>
            <a:pPr>
              <a:buNone/>
            </a:pPr>
            <a:r>
              <a:rPr lang="en-US" dirty="0" smtClean="0"/>
              <a:t>   for m in 0 to 255 loop 	    </a:t>
            </a:r>
            <a:r>
              <a:rPr lang="en-US" dirty="0" smtClean="0">
                <a:solidFill>
                  <a:srgbClr val="00B0F0"/>
                </a:solidFill>
              </a:rPr>
              <a:t>-- all 8 bit addend values</a:t>
            </a:r>
          </a:p>
          <a:p>
            <a:pPr>
              <a:buNone/>
            </a:pPr>
            <a:r>
              <a:rPr lang="en-US" dirty="0" smtClean="0"/>
              <a:t>     for n in 0 to 255 loop	   </a:t>
            </a:r>
            <a:r>
              <a:rPr lang="en-US" dirty="0" smtClean="0">
                <a:solidFill>
                  <a:srgbClr val="00B0F0"/>
                </a:solidFill>
              </a:rPr>
              <a:t> -- all 8 bit </a:t>
            </a:r>
            <a:r>
              <a:rPr lang="en-US" dirty="0" err="1" smtClean="0">
                <a:solidFill>
                  <a:srgbClr val="00B0F0"/>
                </a:solidFill>
              </a:rPr>
              <a:t>augend</a:t>
            </a:r>
            <a:r>
              <a:rPr lang="en-US" dirty="0" smtClean="0">
                <a:solidFill>
                  <a:srgbClr val="00B0F0"/>
                </a:solidFill>
              </a:rPr>
              <a:t> values</a:t>
            </a:r>
          </a:p>
          <a:p>
            <a:pPr>
              <a:buNone/>
            </a:pPr>
            <a:r>
              <a:rPr lang="en-US" dirty="0" smtClean="0"/>
              <a:t>	     A &lt;= </a:t>
            </a:r>
            <a:r>
              <a:rPr lang="en-US" dirty="0" err="1" smtClean="0"/>
              <a:t>to_std_logic</a:t>
            </a:r>
            <a:r>
              <a:rPr lang="en-US" dirty="0" smtClean="0"/>
              <a:t>(m);  </a:t>
            </a:r>
            <a:r>
              <a:rPr lang="en-US" dirty="0" smtClean="0">
                <a:solidFill>
                  <a:srgbClr val="00B0F0"/>
                </a:solidFill>
              </a:rPr>
              <a:t>-- apply m to adder input A</a:t>
            </a:r>
          </a:p>
          <a:p>
            <a:pPr>
              <a:buNone/>
            </a:pPr>
            <a:r>
              <a:rPr lang="en-US" dirty="0" smtClean="0"/>
              <a:t>	     B &lt;= </a:t>
            </a:r>
            <a:r>
              <a:rPr lang="en-US" dirty="0" err="1" smtClean="0"/>
              <a:t>to_std_logic</a:t>
            </a:r>
            <a:r>
              <a:rPr lang="en-US" dirty="0" smtClean="0"/>
              <a:t>(n);  </a:t>
            </a:r>
            <a:r>
              <a:rPr lang="en-US" dirty="0" smtClean="0">
                <a:solidFill>
                  <a:srgbClr val="00B0F0"/>
                </a:solidFill>
              </a:rPr>
              <a:t> -- apply n to adder input B</a:t>
            </a:r>
          </a:p>
          <a:p>
            <a:pPr>
              <a:buNone/>
            </a:pPr>
            <a:r>
              <a:rPr lang="en-US" dirty="0" smtClean="0"/>
              <a:t>	     </a:t>
            </a:r>
            <a:r>
              <a:rPr lang="en-US" dirty="0" smtClean="0">
                <a:solidFill>
                  <a:srgbClr val="00B050"/>
                </a:solidFill>
              </a:rPr>
              <a:t>wait for T ns;	</a:t>
            </a:r>
            <a:r>
              <a:rPr lang="en-US" dirty="0" smtClean="0"/>
              <a:t>	   </a:t>
            </a:r>
            <a:r>
              <a:rPr lang="en-US" dirty="0" smtClean="0">
                <a:solidFill>
                  <a:srgbClr val="00B0F0"/>
                </a:solidFill>
              </a:rPr>
              <a:t> -- allow time for addition</a:t>
            </a:r>
          </a:p>
          <a:p>
            <a:pPr>
              <a:buNone/>
            </a:pPr>
            <a:r>
              <a:rPr lang="en-US" dirty="0" smtClean="0"/>
              <a:t>	     assert (</a:t>
            </a:r>
            <a:r>
              <a:rPr lang="en-US" dirty="0" err="1" smtClean="0"/>
              <a:t>to_integer</a:t>
            </a:r>
            <a:r>
              <a:rPr lang="en-US" dirty="0" smtClean="0"/>
              <a:t>(Sum) = (m + n)) </a:t>
            </a:r>
            <a:r>
              <a:rPr lang="en-US" dirty="0" smtClean="0">
                <a:solidFill>
                  <a:srgbClr val="00B0F0"/>
                </a:solidFill>
              </a:rPr>
              <a:t>-- expect Sum = A + B</a:t>
            </a:r>
          </a:p>
          <a:p>
            <a:pPr>
              <a:buNone/>
            </a:pPr>
            <a:r>
              <a:rPr lang="en-US" dirty="0" smtClean="0"/>
              <a:t>		   report “Incorrect sum” severity note;</a:t>
            </a:r>
          </a:p>
          <a:p>
            <a:pPr>
              <a:buNone/>
            </a:pPr>
            <a:r>
              <a:rPr lang="en-US" dirty="0" smtClean="0"/>
              <a:t>    end loop; end loop; </a:t>
            </a:r>
          </a:p>
          <a:p>
            <a:pPr>
              <a:buNone/>
            </a:pPr>
            <a:r>
              <a:rPr lang="en-US" dirty="0" smtClean="0"/>
              <a:t>end process;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Sync patterns with clock 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058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-- Test 4x4 bit multiplier algorithm</a:t>
            </a:r>
          </a:p>
          <a:p>
            <a:pPr>
              <a:buNone/>
            </a:pPr>
            <a:r>
              <a:rPr lang="en-US" sz="2000" dirty="0" smtClean="0"/>
              <a:t>process begin</a:t>
            </a:r>
          </a:p>
          <a:p>
            <a:pPr>
              <a:buNone/>
            </a:pPr>
            <a:r>
              <a:rPr lang="en-US" sz="2000" dirty="0" smtClean="0"/>
              <a:t>  for m in 0 to 15 loop;</a:t>
            </a:r>
          </a:p>
          <a:p>
            <a:pPr>
              <a:buNone/>
            </a:pPr>
            <a:r>
              <a:rPr lang="en-US" sz="2000" dirty="0" smtClean="0"/>
              <a:t>     for n in 0 to 15 loop;</a:t>
            </a:r>
          </a:p>
          <a:p>
            <a:pPr>
              <a:buNone/>
            </a:pPr>
            <a:r>
              <a:rPr lang="en-US" sz="2000" dirty="0" smtClean="0"/>
              <a:t>        	A &lt;= </a:t>
            </a:r>
            <a:r>
              <a:rPr lang="en-US" sz="2000" dirty="0" err="1" smtClean="0"/>
              <a:t>to_std_logic</a:t>
            </a:r>
            <a:r>
              <a:rPr lang="en-US" sz="2000" dirty="0" smtClean="0"/>
              <a:t>(m);  </a:t>
            </a:r>
            <a:r>
              <a:rPr lang="en-US" sz="2000" dirty="0" smtClean="0">
                <a:solidFill>
                  <a:srgbClr val="00B0F0"/>
                </a:solidFill>
              </a:rPr>
              <a:t>-- apply multiplier</a:t>
            </a:r>
          </a:p>
          <a:p>
            <a:pPr>
              <a:buNone/>
            </a:pPr>
            <a:r>
              <a:rPr lang="en-US" sz="2000" dirty="0" smtClean="0"/>
              <a:t>	     	B &lt;= </a:t>
            </a:r>
            <a:r>
              <a:rPr lang="en-US" sz="2000" dirty="0" err="1" smtClean="0"/>
              <a:t>to_std_logic</a:t>
            </a:r>
            <a:r>
              <a:rPr lang="en-US" sz="2000" dirty="0" smtClean="0"/>
              <a:t>(n);   </a:t>
            </a:r>
            <a:r>
              <a:rPr lang="en-US" sz="2000" dirty="0" smtClean="0">
                <a:solidFill>
                  <a:srgbClr val="00B0F0"/>
                </a:solidFill>
              </a:rPr>
              <a:t>-- apply multiplicand</a:t>
            </a:r>
          </a:p>
          <a:p>
            <a:pPr>
              <a:buNone/>
            </a:pPr>
            <a:r>
              <a:rPr lang="en-US" sz="2000" dirty="0" smtClean="0"/>
              <a:t>	     	wait until CLK’EVENT and CLK = ‘1’; </a:t>
            </a:r>
            <a:r>
              <a:rPr lang="en-US" sz="2000" dirty="0" smtClean="0">
                <a:solidFill>
                  <a:srgbClr val="00B0F0"/>
                </a:solidFill>
              </a:rPr>
              <a:t>-- clock in A &amp; B</a:t>
            </a:r>
          </a:p>
          <a:p>
            <a:pPr>
              <a:buNone/>
            </a:pPr>
            <a:r>
              <a:rPr lang="en-US" sz="2000" dirty="0" smtClean="0"/>
              <a:t>	     	wait for 1 ns;  </a:t>
            </a:r>
            <a:r>
              <a:rPr lang="en-US" sz="2000" dirty="0" smtClean="0">
                <a:solidFill>
                  <a:srgbClr val="00B0F0"/>
                </a:solidFill>
              </a:rPr>
              <a:t>-- move next change past clock edge</a:t>
            </a:r>
          </a:p>
          <a:p>
            <a:pPr>
              <a:buNone/>
            </a:pPr>
            <a:r>
              <a:rPr lang="en-US" sz="2000" dirty="0" smtClean="0"/>
              <a:t>	      	Start &lt;= ‘1’, ‘0’ after 20 ns;   </a:t>
            </a:r>
            <a:r>
              <a:rPr lang="en-US" sz="2000" dirty="0" smtClean="0">
                <a:solidFill>
                  <a:srgbClr val="00B0F0"/>
                </a:solidFill>
              </a:rPr>
              <a:t>-- pulse Start signal</a:t>
            </a:r>
          </a:p>
          <a:p>
            <a:pPr>
              <a:buNone/>
            </a:pPr>
            <a:r>
              <a:rPr lang="en-US" sz="2000" dirty="0" smtClean="0"/>
              <a:t>	      	wait until Done = ‘1’;  </a:t>
            </a:r>
            <a:r>
              <a:rPr lang="en-US" sz="2000" dirty="0" smtClean="0">
                <a:solidFill>
                  <a:srgbClr val="00B0F0"/>
                </a:solidFill>
              </a:rPr>
              <a:t>-- wait for end of multiply</a:t>
            </a:r>
          </a:p>
          <a:p>
            <a:pPr>
              <a:buNone/>
            </a:pPr>
            <a:r>
              <a:rPr lang="en-US" sz="2000" dirty="0" smtClean="0"/>
              <a:t>		wait until CLK’EVENT and CLK = ‘1’;  </a:t>
            </a:r>
            <a:r>
              <a:rPr lang="en-US" sz="2000" dirty="0" smtClean="0">
                <a:solidFill>
                  <a:srgbClr val="00B0F0"/>
                </a:solidFill>
              </a:rPr>
              <a:t>-- finish last clock</a:t>
            </a:r>
          </a:p>
          <a:p>
            <a:pPr>
              <a:buNone/>
            </a:pPr>
            <a:r>
              <a:rPr lang="en-US" sz="2000" dirty="0" smtClean="0"/>
              <a:t>	 end loop; end loop; end process;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test patterns from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use </a:t>
            </a:r>
            <a:r>
              <a:rPr lang="en-US" sz="2000" dirty="0" err="1" smtClean="0"/>
              <a:t>std.textio.all</a:t>
            </a:r>
            <a:r>
              <a:rPr lang="en-US" sz="2000" dirty="0" smtClean="0"/>
              <a:t>;                  </a:t>
            </a:r>
            <a:r>
              <a:rPr lang="en-US" sz="2000" dirty="0" smtClean="0">
                <a:solidFill>
                  <a:srgbClr val="00B0F0"/>
                </a:solidFill>
              </a:rPr>
              <a:t>-- Contains file/text support</a:t>
            </a:r>
          </a:p>
          <a:p>
            <a:pPr>
              <a:buNone/>
            </a:pPr>
            <a:r>
              <a:rPr lang="en-US" sz="2000" dirty="0" smtClean="0"/>
              <a:t>architecture m1 of bench is begin</a:t>
            </a:r>
          </a:p>
          <a:p>
            <a:pPr>
              <a:buNone/>
            </a:pPr>
            <a:r>
              <a:rPr lang="en-US" sz="2000" dirty="0" smtClean="0"/>
              <a:t>   signal </a:t>
            </a:r>
            <a:r>
              <a:rPr lang="en-US" sz="2000" dirty="0" err="1" smtClean="0"/>
              <a:t>Vec</a:t>
            </a:r>
            <a:r>
              <a:rPr lang="en-US" sz="2000" dirty="0" smtClean="0"/>
              <a:t>: </a:t>
            </a:r>
            <a:r>
              <a:rPr lang="en-US" sz="2000" dirty="0" err="1" smtClean="0"/>
              <a:t>std_logic_vector</a:t>
            </a:r>
            <a:r>
              <a:rPr lang="en-US" sz="2000" dirty="0" smtClean="0"/>
              <a:t>(7 </a:t>
            </a:r>
            <a:r>
              <a:rPr lang="en-US" sz="2000" dirty="0" err="1" smtClean="0"/>
              <a:t>downto</a:t>
            </a:r>
            <a:r>
              <a:rPr lang="en-US" sz="2000" dirty="0" smtClean="0"/>
              <a:t> 0);  </a:t>
            </a:r>
            <a:r>
              <a:rPr lang="en-US" sz="2000" dirty="0" smtClean="0">
                <a:solidFill>
                  <a:srgbClr val="00B0F0"/>
                </a:solidFill>
              </a:rPr>
              <a:t>-- test vector</a:t>
            </a:r>
          </a:p>
          <a:p>
            <a:pPr>
              <a:buNone/>
            </a:pPr>
            <a:r>
              <a:rPr lang="en-US" sz="2000" dirty="0" smtClean="0"/>
              <a:t>process</a:t>
            </a:r>
          </a:p>
          <a:p>
            <a:pPr>
              <a:buNone/>
            </a:pPr>
            <a:r>
              <a:rPr lang="en-US" sz="2000" dirty="0" smtClean="0"/>
              <a:t>    file P:  text open </a:t>
            </a:r>
            <a:r>
              <a:rPr lang="en-US" sz="2000" dirty="0" err="1" smtClean="0"/>
              <a:t>read_mode</a:t>
            </a:r>
            <a:r>
              <a:rPr lang="en-US" sz="2000" dirty="0" smtClean="0"/>
              <a:t> is "</a:t>
            </a:r>
            <a:r>
              <a:rPr lang="en-US" sz="2000" dirty="0" err="1" smtClean="0"/>
              <a:t>testvecs</a:t>
            </a:r>
            <a:r>
              <a:rPr lang="en-US" sz="2000" dirty="0" smtClean="0"/>
              <a:t>";  </a:t>
            </a:r>
            <a:r>
              <a:rPr lang="en-US" sz="2000" dirty="0" smtClean="0">
                <a:solidFill>
                  <a:srgbClr val="00B0F0"/>
                </a:solidFill>
              </a:rPr>
              <a:t>-- test vector file</a:t>
            </a:r>
          </a:p>
          <a:p>
            <a:pPr>
              <a:buNone/>
            </a:pPr>
            <a:r>
              <a:rPr lang="en-US" sz="2000" dirty="0" smtClean="0"/>
              <a:t>    variable LN:    line;                                    </a:t>
            </a:r>
            <a:r>
              <a:rPr lang="en-US" sz="2000" dirty="0" smtClean="0">
                <a:solidFill>
                  <a:srgbClr val="00B0F0"/>
                </a:solidFill>
              </a:rPr>
              <a:t>-- temp variable for file read</a:t>
            </a:r>
          </a:p>
          <a:p>
            <a:pPr>
              <a:buNone/>
            </a:pPr>
            <a:r>
              <a:rPr lang="en-US" sz="2000" dirty="0" smtClean="0"/>
              <a:t>    variable LB:    </a:t>
            </a:r>
            <a:r>
              <a:rPr lang="en-US" sz="2000" dirty="0" err="1" smtClean="0"/>
              <a:t>bit_vector</a:t>
            </a:r>
            <a:r>
              <a:rPr lang="en-US" sz="2000" dirty="0" smtClean="0"/>
              <a:t>(31 </a:t>
            </a:r>
            <a:r>
              <a:rPr lang="en-US" sz="2000" dirty="0" err="1" smtClean="0"/>
              <a:t>downto</a:t>
            </a:r>
            <a:r>
              <a:rPr lang="en-US" sz="2000" dirty="0" smtClean="0"/>
              <a:t> 0);     </a:t>
            </a:r>
            <a:r>
              <a:rPr lang="en-US" sz="2000" dirty="0" smtClean="0">
                <a:solidFill>
                  <a:srgbClr val="00B0F0"/>
                </a:solidFill>
              </a:rPr>
              <a:t>-- for read function</a:t>
            </a:r>
          </a:p>
          <a:p>
            <a:pPr>
              <a:buNone/>
            </a:pPr>
            <a:r>
              <a:rPr lang="en-US" sz="2000" dirty="0" smtClean="0"/>
              <a:t>begin</a:t>
            </a:r>
          </a:p>
          <a:p>
            <a:pPr>
              <a:buNone/>
            </a:pPr>
            <a:r>
              <a:rPr lang="en-US" sz="2000" dirty="0" smtClean="0"/>
              <a:t>    while not </a:t>
            </a:r>
            <a:r>
              <a:rPr lang="en-US" sz="2000" dirty="0" err="1" smtClean="0"/>
              <a:t>endfile</a:t>
            </a:r>
            <a:r>
              <a:rPr lang="en-US" sz="2000" dirty="0" smtClean="0"/>
              <a:t>(P) loop        </a:t>
            </a:r>
            <a:r>
              <a:rPr lang="en-US" sz="2000" dirty="0" smtClean="0">
                <a:solidFill>
                  <a:srgbClr val="00B0F0"/>
                </a:solidFill>
              </a:rPr>
              <a:t>-- Read vectors from data file</a:t>
            </a:r>
          </a:p>
          <a:p>
            <a:pPr>
              <a:buNone/>
            </a:pPr>
            <a:r>
              <a:rPr lang="en-US" sz="2000" dirty="0" smtClean="0"/>
              <a:t>          </a:t>
            </a:r>
            <a:r>
              <a:rPr lang="en-US" sz="2000" dirty="0" err="1" smtClean="0"/>
              <a:t>readline</a:t>
            </a:r>
            <a:r>
              <a:rPr lang="en-US" sz="2000" dirty="0" smtClean="0"/>
              <a:t>(P, LN);                 </a:t>
            </a:r>
            <a:r>
              <a:rPr lang="en-US" sz="2000" dirty="0" smtClean="0">
                <a:solidFill>
                  <a:srgbClr val="00B0F0"/>
                </a:solidFill>
              </a:rPr>
              <a:t>-- Read one line of the file (type “line”)</a:t>
            </a:r>
          </a:p>
          <a:p>
            <a:pPr>
              <a:buNone/>
            </a:pPr>
            <a:r>
              <a:rPr lang="en-US" sz="2000" dirty="0" smtClean="0"/>
              <a:t>          read(LN, LB);                    </a:t>
            </a:r>
            <a:r>
              <a:rPr lang="en-US" sz="2000" dirty="0" smtClean="0">
                <a:solidFill>
                  <a:srgbClr val="00B0F0"/>
                </a:solidFill>
              </a:rPr>
              <a:t>-- Get </a:t>
            </a:r>
            <a:r>
              <a:rPr lang="en-US" sz="2000" dirty="0" err="1" smtClean="0">
                <a:solidFill>
                  <a:srgbClr val="00B0F0"/>
                </a:solidFill>
              </a:rPr>
              <a:t>bit_vector</a:t>
            </a:r>
            <a:r>
              <a:rPr lang="en-US" sz="2000" dirty="0" smtClean="0">
                <a:solidFill>
                  <a:srgbClr val="00B0F0"/>
                </a:solidFill>
              </a:rPr>
              <a:t> from line</a:t>
            </a:r>
          </a:p>
          <a:p>
            <a:pPr>
              <a:buNone/>
            </a:pPr>
            <a:r>
              <a:rPr lang="en-US" sz="2000" dirty="0" smtClean="0"/>
              <a:t>          </a:t>
            </a:r>
            <a:r>
              <a:rPr lang="en-US" sz="2000" dirty="0" err="1" smtClean="0"/>
              <a:t>Vec</a:t>
            </a:r>
            <a:r>
              <a:rPr lang="en-US" sz="2000" dirty="0" smtClean="0"/>
              <a:t> &lt;= </a:t>
            </a:r>
            <a:r>
              <a:rPr lang="en-US" sz="2000" dirty="0" err="1" smtClean="0"/>
              <a:t>to_stdlogicvector</a:t>
            </a:r>
            <a:r>
              <a:rPr lang="en-US" sz="2000" dirty="0" smtClean="0"/>
              <a:t>(LB);  </a:t>
            </a:r>
            <a:r>
              <a:rPr lang="en-US" sz="2000" dirty="0" smtClean="0">
                <a:solidFill>
                  <a:srgbClr val="00B0F0"/>
                </a:solidFill>
              </a:rPr>
              <a:t>-- </a:t>
            </a:r>
            <a:r>
              <a:rPr lang="en-US" sz="2000" dirty="0" err="1" smtClean="0">
                <a:solidFill>
                  <a:srgbClr val="00B0F0"/>
                </a:solidFill>
              </a:rPr>
              <a:t>Vec</a:t>
            </a:r>
            <a:r>
              <a:rPr lang="en-US" sz="2000" dirty="0" smtClean="0">
                <a:solidFill>
                  <a:srgbClr val="00B0F0"/>
                </a:solidFill>
              </a:rPr>
              <a:t> is </a:t>
            </a:r>
            <a:r>
              <a:rPr lang="en-US" sz="2000" dirty="0" err="1" smtClean="0">
                <a:solidFill>
                  <a:srgbClr val="00B0F0"/>
                </a:solidFill>
              </a:rPr>
              <a:t>std_logic_vector</a:t>
            </a:r>
            <a:endParaRPr lang="en-US" sz="20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2000" dirty="0" smtClean="0"/>
              <a:t>    end loop; end process;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vectors from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267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 </a:t>
            </a:r>
            <a:r>
              <a:rPr lang="en-US" sz="2200" dirty="0" smtClean="0"/>
              <a:t>type vectors is array (1 to N) of </a:t>
            </a:r>
            <a:r>
              <a:rPr lang="en-US" sz="2200" dirty="0" err="1" smtClean="0"/>
              <a:t>std_logic_vector</a:t>
            </a:r>
            <a:r>
              <a:rPr lang="en-US" sz="2200" dirty="0" smtClean="0"/>
              <a:t>(7 </a:t>
            </a:r>
            <a:r>
              <a:rPr lang="en-US" sz="2200" dirty="0" err="1" smtClean="0"/>
              <a:t>downto</a:t>
            </a:r>
            <a:r>
              <a:rPr lang="en-US" sz="2200" dirty="0" smtClean="0"/>
              <a:t> 0);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	signal V:  vectors :=    </a:t>
            </a:r>
            <a:r>
              <a:rPr lang="en-US" sz="2200" dirty="0" smtClean="0">
                <a:solidFill>
                  <a:srgbClr val="00B0F0"/>
                </a:solidFill>
              </a:rPr>
              <a:t>-- initialize vector array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   		(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		"00001100 “,   </a:t>
            </a:r>
            <a:r>
              <a:rPr lang="en-US" sz="2200" dirty="0" smtClean="0">
                <a:solidFill>
                  <a:srgbClr val="00B0F0"/>
                </a:solidFill>
              </a:rPr>
              <a:t>-- pattern 1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   		 "00001001“,   </a:t>
            </a:r>
            <a:r>
              <a:rPr lang="en-US" sz="2200" dirty="0" smtClean="0">
                <a:solidFill>
                  <a:srgbClr val="00B0F0"/>
                </a:solidFill>
              </a:rPr>
              <a:t>-- pattern 2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    	"00110100",   </a:t>
            </a:r>
            <a:r>
              <a:rPr lang="en-US" sz="2200" dirty="0" smtClean="0">
                <a:solidFill>
                  <a:srgbClr val="00B0F0"/>
                </a:solidFill>
              </a:rPr>
              <a:t>-- pattern 3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    	    . . . . 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		"00111100“    </a:t>
            </a:r>
            <a:r>
              <a:rPr lang="en-US" sz="2200" dirty="0" smtClean="0">
                <a:solidFill>
                  <a:srgbClr val="00B0F0"/>
                </a:solidFill>
              </a:rPr>
              <a:t>-- pattern N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  		);</a:t>
            </a:r>
          </a:p>
          <a:p>
            <a:pPr>
              <a:spcBef>
                <a:spcPts val="0"/>
              </a:spcBef>
              <a:buNone/>
            </a:pPr>
            <a:endParaRPr lang="en-US" sz="2200" dirty="0" smtClean="0"/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begin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		A &lt;= V(</a:t>
            </a:r>
            <a:r>
              <a:rPr lang="en-US" sz="2200" dirty="0" err="1" smtClean="0"/>
              <a:t>i</a:t>
            </a:r>
            <a:r>
              <a:rPr lang="en-US" sz="2200" dirty="0" smtClean="0"/>
              <a:t>);	</a:t>
            </a:r>
            <a:r>
              <a:rPr lang="en-US" sz="2200" dirty="0" smtClean="0">
                <a:solidFill>
                  <a:srgbClr val="00B0F0"/>
                </a:solidFill>
              </a:rPr>
              <a:t>-- set A to </a:t>
            </a:r>
            <a:r>
              <a:rPr lang="en-US" sz="2200" dirty="0" err="1" smtClean="0">
                <a:solidFill>
                  <a:srgbClr val="00B0F0"/>
                </a:solidFill>
              </a:rPr>
              <a:t>ith</a:t>
            </a:r>
            <a:r>
              <a:rPr lang="en-US" sz="2200" dirty="0" smtClean="0">
                <a:solidFill>
                  <a:srgbClr val="00B0F0"/>
                </a:solidFill>
              </a:rPr>
              <a:t> vector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results with assertions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-- Assert statement checks for expected condition</a:t>
            </a:r>
          </a:p>
          <a:p>
            <a:pPr>
              <a:buNone/>
            </a:pPr>
            <a:r>
              <a:rPr lang="en-US" dirty="0" smtClean="0"/>
              <a:t>assert (A = (B + C))  </a:t>
            </a:r>
            <a:r>
              <a:rPr lang="en-US" dirty="0" smtClean="0">
                <a:solidFill>
                  <a:srgbClr val="00B0F0"/>
                </a:solidFill>
              </a:rPr>
              <a:t>-- expect  A = B+C (any </a:t>
            </a:r>
            <a:r>
              <a:rPr lang="en-US" dirty="0" err="1" smtClean="0">
                <a:solidFill>
                  <a:srgbClr val="00B0F0"/>
                </a:solidFill>
              </a:rPr>
              <a:t>boolean</a:t>
            </a:r>
            <a:r>
              <a:rPr lang="en-US" dirty="0" smtClean="0">
                <a:solidFill>
                  <a:srgbClr val="00B0F0"/>
                </a:solidFill>
              </a:rPr>
              <a:t> condition)</a:t>
            </a:r>
          </a:p>
          <a:p>
            <a:pPr>
              <a:buNone/>
            </a:pPr>
            <a:r>
              <a:rPr lang="en-US" dirty="0" smtClean="0"/>
              <a:t>   report “Error message”</a:t>
            </a:r>
          </a:p>
          <a:p>
            <a:pPr>
              <a:buNone/>
            </a:pPr>
            <a:r>
              <a:rPr lang="en-US" dirty="0" smtClean="0"/>
              <a:t>   severity NOTE;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-- Print “Error message” if assert condition FALSE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(condition is not what we expected)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-- Specify one of four severity levels: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NOTE, WARNING,  ERROR, FAILURE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-- </a:t>
            </a:r>
            <a:r>
              <a:rPr lang="en-US" dirty="0" err="1" smtClean="0">
                <a:solidFill>
                  <a:srgbClr val="0070C0"/>
                </a:solidFill>
              </a:rPr>
              <a:t>Modelsim</a:t>
            </a:r>
            <a:r>
              <a:rPr lang="en-US" dirty="0" smtClean="0">
                <a:solidFill>
                  <a:srgbClr val="0070C0"/>
                </a:solidFill>
              </a:rPr>
              <a:t> allows selection of severity level that should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halt the simulation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-- Severity level NOTE generally should not stop simulation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timing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-- </a:t>
            </a:r>
            <a:r>
              <a:rPr lang="en-US" dirty="0" err="1" smtClean="0">
                <a:solidFill>
                  <a:srgbClr val="00B0F0"/>
                </a:solidFill>
              </a:rPr>
              <a:t>Tsu</a:t>
            </a:r>
            <a:r>
              <a:rPr lang="en-US" dirty="0" smtClean="0">
                <a:solidFill>
                  <a:srgbClr val="00B0F0"/>
                </a:solidFill>
              </a:rPr>
              <a:t> for flip flop D input before clock edge is 2ns</a:t>
            </a:r>
          </a:p>
          <a:p>
            <a:pPr>
              <a:buNone/>
            </a:pPr>
            <a:r>
              <a:rPr lang="en-US" dirty="0" smtClean="0"/>
              <a:t>assert not (</a:t>
            </a:r>
            <a:r>
              <a:rPr lang="en-US" dirty="0" err="1" smtClean="0"/>
              <a:t>CK’stable</a:t>
            </a:r>
            <a:r>
              <a:rPr lang="en-US" dirty="0" smtClean="0"/>
              <a:t> and (CK = ‘1’) and not </a:t>
            </a:r>
            <a:r>
              <a:rPr lang="en-US" dirty="0" err="1" smtClean="0"/>
              <a:t>D’stable</a:t>
            </a:r>
            <a:r>
              <a:rPr lang="en-US" dirty="0" smtClean="0"/>
              <a:t>(2ns))</a:t>
            </a:r>
          </a:p>
          <a:p>
            <a:pPr>
              <a:buNone/>
            </a:pPr>
            <a:r>
              <a:rPr lang="en-US" dirty="0" smtClean="0"/>
              <a:t>   report “Setup violation: D not stable for 2ns before CK”;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-- </a:t>
            </a:r>
            <a:r>
              <a:rPr lang="en-US" dirty="0" err="1" smtClean="0"/>
              <a:t>DeMorgan</a:t>
            </a:r>
            <a:r>
              <a:rPr lang="en-US" dirty="0" smtClean="0"/>
              <a:t> equivalent</a:t>
            </a:r>
          </a:p>
          <a:p>
            <a:pPr>
              <a:buNone/>
            </a:pPr>
            <a:r>
              <a:rPr lang="en-US" dirty="0" smtClean="0"/>
              <a:t>assert </a:t>
            </a:r>
            <a:r>
              <a:rPr lang="en-US" dirty="0" err="1" smtClean="0"/>
              <a:t>CK’stable</a:t>
            </a:r>
            <a:r>
              <a:rPr lang="en-US" dirty="0" smtClean="0"/>
              <a:t> or (CK = ‘0’) or </a:t>
            </a:r>
            <a:r>
              <a:rPr lang="en-US" dirty="0" err="1" smtClean="0"/>
              <a:t>D’stable</a:t>
            </a:r>
            <a:r>
              <a:rPr lang="en-US" smtClean="0"/>
              <a:t>(2ns)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report “Setup violation: D not stable for 2ns before CK”;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/>
              <a:t>Testbench</a:t>
            </a:r>
            <a:r>
              <a:rPr lang="en-US" dirty="0"/>
              <a:t>: </a:t>
            </a:r>
            <a:r>
              <a:rPr lang="en-US" sz="4000" i="1" dirty="0" smtClean="0"/>
              <a:t>modulo7_bench.vhd</a:t>
            </a:r>
            <a:endParaRPr lang="en-US" sz="4000" i="1" dirty="0"/>
          </a:p>
        </p:txBody>
      </p:sp>
      <p:sp>
        <p:nvSpPr>
          <p:cNvPr id="2160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LIBRARY </a:t>
            </a:r>
            <a:r>
              <a:rPr lang="en-US" sz="1800" dirty="0" err="1" smtClean="0"/>
              <a:t>ieee</a:t>
            </a:r>
            <a:r>
              <a:rPr lang="en-US" sz="1800" dirty="0" smtClean="0"/>
              <a:t>;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USE ieee.std_logic_1164.all;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USE </a:t>
            </a:r>
            <a:r>
              <a:rPr lang="en-US" sz="1800" dirty="0" err="1" smtClean="0"/>
              <a:t>ieee.numeric_std.all</a:t>
            </a:r>
            <a:r>
              <a:rPr lang="en-US" sz="1800" dirty="0" smtClean="0"/>
              <a:t>;</a:t>
            </a:r>
          </a:p>
          <a:p>
            <a:pPr>
              <a:lnSpc>
                <a:spcPct val="80000"/>
              </a:lnSpc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ENTITY modulo7_bench is end modulo7_bench;</a:t>
            </a:r>
          </a:p>
          <a:p>
            <a:pPr>
              <a:lnSpc>
                <a:spcPct val="80000"/>
              </a:lnSpc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ARCHITECTURE test of modulo7_bench is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   </a:t>
            </a:r>
            <a:r>
              <a:rPr lang="en-US" sz="1800" dirty="0" smtClean="0">
                <a:solidFill>
                  <a:srgbClr val="00B050"/>
                </a:solidFill>
              </a:rPr>
              <a:t>component modulo7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B050"/>
                </a:solidFill>
              </a:rPr>
              <a:t>   PORT (</a:t>
            </a:r>
            <a:r>
              <a:rPr lang="en-US" sz="1800" dirty="0" err="1" smtClean="0">
                <a:solidFill>
                  <a:srgbClr val="00B050"/>
                </a:solidFill>
              </a:rPr>
              <a:t>reset,count,load,clk</a:t>
            </a:r>
            <a:r>
              <a:rPr lang="en-US" sz="1800" dirty="0" smtClean="0">
                <a:solidFill>
                  <a:srgbClr val="00B050"/>
                </a:solidFill>
              </a:rPr>
              <a:t>: in </a:t>
            </a:r>
            <a:r>
              <a:rPr lang="en-US" sz="1800" dirty="0" err="1" smtClean="0">
                <a:solidFill>
                  <a:srgbClr val="00B050"/>
                </a:solidFill>
              </a:rPr>
              <a:t>std_logic</a:t>
            </a:r>
            <a:r>
              <a:rPr lang="en-US" sz="1800" dirty="0" smtClean="0">
                <a:solidFill>
                  <a:srgbClr val="00B050"/>
                </a:solidFill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B050"/>
                </a:solidFill>
              </a:rPr>
              <a:t>         I: in  </a:t>
            </a:r>
            <a:r>
              <a:rPr lang="en-US" sz="1800" dirty="0" err="1" smtClean="0">
                <a:solidFill>
                  <a:srgbClr val="00B050"/>
                </a:solidFill>
              </a:rPr>
              <a:t>std_logic_vector</a:t>
            </a:r>
            <a:r>
              <a:rPr lang="en-US" sz="1800" dirty="0" smtClean="0">
                <a:solidFill>
                  <a:srgbClr val="00B050"/>
                </a:solidFill>
              </a:rPr>
              <a:t>(2 </a:t>
            </a:r>
            <a:r>
              <a:rPr lang="en-US" sz="1800" dirty="0" err="1" smtClean="0">
                <a:solidFill>
                  <a:srgbClr val="00B050"/>
                </a:solidFill>
              </a:rPr>
              <a:t>downto</a:t>
            </a:r>
            <a:r>
              <a:rPr lang="en-US" sz="1800" dirty="0" smtClean="0">
                <a:solidFill>
                  <a:srgbClr val="00B050"/>
                </a:solidFill>
              </a:rPr>
              <a:t> 0);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B050"/>
                </a:solidFill>
              </a:rPr>
              <a:t>         Q: out </a:t>
            </a:r>
            <a:r>
              <a:rPr lang="en-US" sz="1800" dirty="0" err="1" smtClean="0">
                <a:solidFill>
                  <a:srgbClr val="00B050"/>
                </a:solidFill>
              </a:rPr>
              <a:t>std_logic_vector</a:t>
            </a:r>
            <a:r>
              <a:rPr lang="en-US" sz="1800" dirty="0" smtClean="0">
                <a:solidFill>
                  <a:srgbClr val="00B050"/>
                </a:solidFill>
              </a:rPr>
              <a:t>(2 </a:t>
            </a:r>
            <a:r>
              <a:rPr lang="en-US" sz="1800" dirty="0" err="1" smtClean="0">
                <a:solidFill>
                  <a:srgbClr val="00B050"/>
                </a:solidFill>
              </a:rPr>
              <a:t>downto</a:t>
            </a:r>
            <a:r>
              <a:rPr lang="en-US" sz="1800" dirty="0" smtClean="0">
                <a:solidFill>
                  <a:srgbClr val="00B050"/>
                </a:solidFill>
              </a:rPr>
              <a:t> 0));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B050"/>
                </a:solidFill>
              </a:rPr>
              <a:t>   end component;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B050"/>
                </a:solidFill>
              </a:rPr>
              <a:t>   for all: modulo7 use entity work.modulo7(Behave);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   signal </a:t>
            </a:r>
            <a:r>
              <a:rPr lang="en-US" sz="1800" dirty="0" err="1" smtClean="0"/>
              <a:t>clk</a:t>
            </a:r>
            <a:r>
              <a:rPr lang="en-US" sz="1800" dirty="0" smtClean="0"/>
              <a:t> : STD_LOGIC := '0';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   signal res, </a:t>
            </a:r>
            <a:r>
              <a:rPr lang="en-US" sz="1800" dirty="0" err="1" smtClean="0"/>
              <a:t>cnt</a:t>
            </a:r>
            <a:r>
              <a:rPr lang="en-US" sz="1800" dirty="0" smtClean="0"/>
              <a:t>, ld: STD_LOGIC;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   signal din, </a:t>
            </a:r>
            <a:r>
              <a:rPr lang="en-US" sz="1800" dirty="0" err="1" smtClean="0"/>
              <a:t>qout</a:t>
            </a:r>
            <a:r>
              <a:rPr lang="en-US" sz="1800" dirty="0" smtClean="0"/>
              <a:t>: </a:t>
            </a:r>
            <a:r>
              <a:rPr lang="en-US" sz="1800" dirty="0" err="1" smtClean="0"/>
              <a:t>std_logic_vector</a:t>
            </a:r>
            <a:r>
              <a:rPr lang="en-US" sz="1800" dirty="0" smtClean="0"/>
              <a:t>(2 </a:t>
            </a:r>
            <a:r>
              <a:rPr lang="en-US" sz="1800" dirty="0" err="1" smtClean="0"/>
              <a:t>downto</a:t>
            </a:r>
            <a:r>
              <a:rPr lang="en-US" sz="1800" dirty="0" smtClean="0"/>
              <a:t> 0);</a:t>
            </a:r>
          </a:p>
          <a:p>
            <a:pPr>
              <a:lnSpc>
                <a:spcPct val="80000"/>
              </a:lnSpc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begin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/>
              <a:t>  -- instantiate the component to be tested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B050"/>
                </a:solidFill>
              </a:rPr>
              <a:t>  UUT: modulo7 port map(</a:t>
            </a:r>
            <a:r>
              <a:rPr lang="en-US" sz="1800" dirty="0" err="1" smtClean="0">
                <a:solidFill>
                  <a:srgbClr val="00B050"/>
                </a:solidFill>
              </a:rPr>
              <a:t>res,cnt,ld,clk,din,qout</a:t>
            </a:r>
            <a:r>
              <a:rPr lang="en-US" sz="1800" dirty="0" smtClean="0">
                <a:solidFill>
                  <a:srgbClr val="00B050"/>
                </a:solidFill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  </a:t>
            </a:r>
          </a:p>
          <a:p>
            <a:pPr>
              <a:lnSpc>
                <a:spcPct val="80000"/>
              </a:lnSpc>
              <a:buNone/>
            </a:pPr>
            <a:endParaRPr lang="en-US" sz="1400" dirty="0"/>
          </a:p>
        </p:txBody>
      </p:sp>
      <p:sp>
        <p:nvSpPr>
          <p:cNvPr id="216068" name="Text Box 4"/>
          <p:cNvSpPr txBox="1">
            <a:spLocks noChangeArrowheads="1"/>
          </p:cNvSpPr>
          <p:nvPr/>
        </p:nvSpPr>
        <p:spPr bwMode="auto">
          <a:xfrm>
            <a:off x="6172200" y="1524000"/>
            <a:ext cx="2209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Arial" charset="0"/>
              </a:rPr>
              <a:t>Alternative </a:t>
            </a:r>
          </a:p>
          <a:p>
            <a:r>
              <a:rPr lang="en-US" sz="2800" dirty="0">
                <a:solidFill>
                  <a:srgbClr val="00B0F0"/>
                </a:solidFill>
                <a:latin typeface="Arial" charset="0"/>
              </a:rPr>
              <a:t>to “do” file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858000" y="5715000"/>
            <a:ext cx="1752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B0F0"/>
                </a:solidFill>
                <a:latin typeface="Arial" charset="0"/>
              </a:rPr>
              <a:t>Continue on</a:t>
            </a:r>
          </a:p>
          <a:p>
            <a:r>
              <a:rPr lang="en-US" sz="2000" dirty="0" smtClean="0">
                <a:solidFill>
                  <a:srgbClr val="00B0F0"/>
                </a:solidFill>
                <a:latin typeface="Arial" charset="0"/>
              </a:rPr>
              <a:t>next slide</a:t>
            </a:r>
            <a:endParaRPr lang="en-US" sz="2000" dirty="0">
              <a:solidFill>
                <a:srgbClr val="00B0F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Testbench</a:t>
            </a:r>
            <a:r>
              <a:rPr lang="en-US" dirty="0"/>
              <a:t>: </a:t>
            </a:r>
            <a:r>
              <a:rPr lang="en-US" dirty="0" smtClean="0"/>
              <a:t>modulo7_bench.vhd</a:t>
            </a:r>
            <a:endParaRPr lang="en-US" dirty="0"/>
          </a:p>
        </p:txBody>
      </p:sp>
      <p:sp>
        <p:nvSpPr>
          <p:cNvPr id="2160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4343400" cy="48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</a:t>
            </a:r>
            <a:r>
              <a:rPr lang="en-US" sz="1600" dirty="0" err="1" smtClean="0"/>
              <a:t>clk</a:t>
            </a:r>
            <a:r>
              <a:rPr lang="en-US" sz="1600" dirty="0" smtClean="0"/>
              <a:t> &lt;= not </a:t>
            </a:r>
            <a:r>
              <a:rPr lang="en-US" sz="1600" dirty="0" err="1" smtClean="0"/>
              <a:t>clk</a:t>
            </a:r>
            <a:r>
              <a:rPr lang="en-US" sz="1600" dirty="0" smtClean="0"/>
              <a:t> after 10 ns;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P1: process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variable </a:t>
            </a:r>
            <a:r>
              <a:rPr lang="en-US" sz="1600" dirty="0" err="1" smtClean="0"/>
              <a:t>qint</a:t>
            </a:r>
            <a:r>
              <a:rPr lang="en-US" sz="1600" dirty="0" smtClean="0"/>
              <a:t>: UNSIGNED(2 </a:t>
            </a:r>
            <a:r>
              <a:rPr lang="en-US" sz="1600" dirty="0" err="1" smtClean="0"/>
              <a:t>downto</a:t>
            </a:r>
            <a:r>
              <a:rPr lang="en-US" sz="1600" dirty="0" smtClean="0"/>
              <a:t> 0);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variable </a:t>
            </a:r>
            <a:r>
              <a:rPr lang="en-US" sz="1600" dirty="0" err="1" smtClean="0"/>
              <a:t>i</a:t>
            </a:r>
            <a:r>
              <a:rPr lang="en-US" sz="1600" dirty="0" smtClean="0"/>
              <a:t>: integer;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begin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</a:t>
            </a:r>
            <a:r>
              <a:rPr lang="en-US" sz="1600" dirty="0" err="1" smtClean="0"/>
              <a:t>qint</a:t>
            </a:r>
            <a:r>
              <a:rPr lang="en-US" sz="1600" dirty="0" smtClean="0"/>
              <a:t> := "000";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din &lt;= "101"; res &lt;= '1'; 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</a:t>
            </a:r>
            <a:r>
              <a:rPr lang="en-US" sz="1600" dirty="0" err="1" smtClean="0"/>
              <a:t>cnt</a:t>
            </a:r>
            <a:r>
              <a:rPr lang="en-US" sz="1600" dirty="0" smtClean="0"/>
              <a:t>  &lt;= '0';  ld  &lt;= '0';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wait for 10 ns;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res &lt;= '0';        --activate reset for 10ns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wait for 10 ns;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        assert UNSIGNED(</a:t>
            </a:r>
            <a:r>
              <a:rPr lang="en-US" sz="1600" dirty="0" err="1" smtClean="0">
                <a:solidFill>
                  <a:srgbClr val="00B050"/>
                </a:solidFill>
              </a:rPr>
              <a:t>qout</a:t>
            </a:r>
            <a:r>
              <a:rPr lang="en-US" sz="1600" dirty="0" smtClean="0">
                <a:solidFill>
                  <a:srgbClr val="00B050"/>
                </a:solidFill>
              </a:rPr>
              <a:t>) = </a:t>
            </a:r>
            <a:r>
              <a:rPr lang="en-US" sz="1600" dirty="0" err="1" smtClean="0">
                <a:solidFill>
                  <a:srgbClr val="00B050"/>
                </a:solidFill>
              </a:rPr>
              <a:t>qint</a:t>
            </a:r>
            <a:r>
              <a:rPr lang="en-US" sz="1600" dirty="0" smtClean="0">
                <a:solidFill>
                  <a:srgbClr val="00B050"/>
                </a:solidFill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            report "ERROR Q not 000"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            severity WARNING;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res &lt;= '1';        --deactivate reset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wait for 5 ns;    --hold after reset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ld  &lt;= '1';        --enable load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wait until </a:t>
            </a:r>
            <a:r>
              <a:rPr lang="en-US" sz="1600" dirty="0" err="1" smtClean="0"/>
              <a:t>clk'event</a:t>
            </a:r>
            <a:r>
              <a:rPr lang="en-US" sz="1600" dirty="0" smtClean="0"/>
              <a:t> and </a:t>
            </a:r>
            <a:r>
              <a:rPr lang="en-US" sz="1600" dirty="0" err="1" smtClean="0"/>
              <a:t>clk</a:t>
            </a:r>
            <a:r>
              <a:rPr lang="en-US" sz="1600" dirty="0" smtClean="0"/>
              <a:t> = '1';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267200" cy="4495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</a:t>
            </a:r>
          </a:p>
          <a:p>
            <a:pPr>
              <a:lnSpc>
                <a:spcPct val="80000"/>
              </a:lnSpc>
              <a:buNone/>
            </a:pPr>
            <a:endParaRPr lang="en-US" sz="1600" dirty="0" smtClean="0"/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</a:t>
            </a:r>
            <a:r>
              <a:rPr lang="en-US" sz="1600" dirty="0" err="1" smtClean="0"/>
              <a:t>qint</a:t>
            </a:r>
            <a:r>
              <a:rPr lang="en-US" sz="1600" dirty="0" smtClean="0"/>
              <a:t> := UNSIGNED(din); --loaded value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wait for 5 ns;             --hold after load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ld &lt;= '0';                   --disable load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</a:t>
            </a:r>
            <a:r>
              <a:rPr lang="en-US" sz="1600" dirty="0" err="1" smtClean="0"/>
              <a:t>cnt</a:t>
            </a:r>
            <a:r>
              <a:rPr lang="en-US" sz="1600" dirty="0" smtClean="0"/>
              <a:t> &lt;= '1';                 --enable count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for </a:t>
            </a:r>
            <a:r>
              <a:rPr lang="en-US" sz="1600" dirty="0" err="1" smtClean="0"/>
              <a:t>i</a:t>
            </a:r>
            <a:r>
              <a:rPr lang="en-US" sz="1600" dirty="0" smtClean="0"/>
              <a:t> in 0 to 20 loop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wait until </a:t>
            </a:r>
            <a:r>
              <a:rPr lang="en-US" sz="1600" dirty="0" err="1" smtClean="0"/>
              <a:t>clk'event</a:t>
            </a:r>
            <a:r>
              <a:rPr lang="en-US" sz="1600" dirty="0" smtClean="0"/>
              <a:t> and </a:t>
            </a:r>
            <a:r>
              <a:rPr lang="en-US" sz="1600" dirty="0" err="1" smtClean="0"/>
              <a:t>clk</a:t>
            </a:r>
            <a:r>
              <a:rPr lang="en-US" sz="1600" dirty="0" smtClean="0"/>
              <a:t> = '1';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</a:t>
            </a:r>
            <a:r>
              <a:rPr lang="en-US" sz="1600" dirty="0" smtClean="0">
                <a:solidFill>
                  <a:srgbClr val="00B050"/>
                </a:solidFill>
              </a:rPr>
              <a:t>assert UNSIGNED(</a:t>
            </a:r>
            <a:r>
              <a:rPr lang="en-US" sz="1600" dirty="0" err="1" smtClean="0">
                <a:solidFill>
                  <a:srgbClr val="00B050"/>
                </a:solidFill>
              </a:rPr>
              <a:t>qout</a:t>
            </a:r>
            <a:r>
              <a:rPr lang="en-US" sz="1600" dirty="0" smtClean="0">
                <a:solidFill>
                  <a:srgbClr val="00B050"/>
                </a:solidFill>
              </a:rPr>
              <a:t>) = </a:t>
            </a:r>
            <a:r>
              <a:rPr lang="en-US" sz="1600" dirty="0" err="1" smtClean="0">
                <a:solidFill>
                  <a:srgbClr val="00B050"/>
                </a:solidFill>
              </a:rPr>
              <a:t>qint</a:t>
            </a:r>
            <a:endParaRPr lang="en-US" sz="1600" dirty="0" smtClean="0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               report "ERROR Q not Q+1"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               severity WARNING;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if (</a:t>
            </a:r>
            <a:r>
              <a:rPr lang="en-US" sz="1600" dirty="0" err="1" smtClean="0"/>
              <a:t>qint</a:t>
            </a:r>
            <a:r>
              <a:rPr lang="en-US" sz="1600" dirty="0" smtClean="0"/>
              <a:t> = "110") then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   </a:t>
            </a:r>
            <a:r>
              <a:rPr lang="en-US" sz="1600" dirty="0" err="1" smtClean="0"/>
              <a:t>qint</a:t>
            </a:r>
            <a:r>
              <a:rPr lang="en-US" sz="1600" dirty="0" smtClean="0"/>
              <a:t> := "000";           --roll over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else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   </a:t>
            </a:r>
            <a:r>
              <a:rPr lang="en-US" sz="1600" dirty="0" err="1" smtClean="0"/>
              <a:t>qint</a:t>
            </a:r>
            <a:r>
              <a:rPr lang="en-US" sz="1600" dirty="0" smtClean="0"/>
              <a:t> := </a:t>
            </a:r>
            <a:r>
              <a:rPr lang="en-US" sz="1600" dirty="0" err="1" smtClean="0"/>
              <a:t>qint</a:t>
            </a:r>
            <a:r>
              <a:rPr lang="en-US" sz="1600" dirty="0" smtClean="0"/>
              <a:t> + "001";  --increment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end if;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end loop;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end process;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0" y="6248400"/>
            <a:ext cx="3408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Print message if incorrect result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rot="16200000" flipV="1">
            <a:off x="3086100" y="4914900"/>
            <a:ext cx="1295400" cy="1219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rot="5400000" flipH="1" flipV="1">
            <a:off x="3810000" y="4419600"/>
            <a:ext cx="2209800" cy="1143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4038600" y="1295400"/>
            <a:ext cx="3419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qint</a:t>
            </a:r>
            <a:r>
              <a:rPr lang="en-US" dirty="0" smtClean="0">
                <a:solidFill>
                  <a:srgbClr val="00B0F0"/>
                </a:solidFill>
              </a:rPr>
              <a:t> = expected outputs of UUT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rot="5400000">
            <a:off x="2476500" y="2628900"/>
            <a:ext cx="2743200" cy="990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4343400" y="1752600"/>
            <a:ext cx="3505200" cy="1828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Test Bench Concept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383373"/>
            <a:ext cx="7543800" cy="463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simulations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Behavioral/RTL – verify functionality</a:t>
            </a:r>
          </a:p>
          <a:p>
            <a:pPr lvl="1"/>
            <a:r>
              <a:rPr lang="en-US" sz="2400" dirty="0" smtClean="0"/>
              <a:t>Model in VHDL/</a:t>
            </a:r>
            <a:r>
              <a:rPr lang="en-US" sz="2400" dirty="0" err="1" smtClean="0"/>
              <a:t>Verilog</a:t>
            </a:r>
            <a:endParaRPr lang="en-US" sz="2400" dirty="0" smtClean="0"/>
          </a:p>
          <a:p>
            <a:pPr lvl="1"/>
            <a:r>
              <a:rPr lang="en-US" sz="2400" dirty="0" smtClean="0"/>
              <a:t>Drive with “force file” or </a:t>
            </a:r>
            <a:r>
              <a:rPr lang="en-US" sz="2400" dirty="0" err="1" smtClean="0"/>
              <a:t>testbench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Post-Synthesis</a:t>
            </a:r>
          </a:p>
          <a:p>
            <a:pPr lvl="1"/>
            <a:r>
              <a:rPr lang="en-US" sz="2400" dirty="0" smtClean="0"/>
              <a:t>Synthesized gate-level VHDL/</a:t>
            </a:r>
            <a:r>
              <a:rPr lang="en-US" sz="2400" dirty="0" err="1" smtClean="0"/>
              <a:t>Verilog</a:t>
            </a:r>
            <a:r>
              <a:rPr lang="en-US" sz="2400" dirty="0" smtClean="0"/>
              <a:t> </a:t>
            </a:r>
            <a:r>
              <a:rPr lang="en-US" sz="2400" dirty="0" err="1" smtClean="0"/>
              <a:t>netlist</a:t>
            </a:r>
            <a:endParaRPr lang="en-US" sz="2400" dirty="0" smtClean="0"/>
          </a:p>
          <a:p>
            <a:pPr lvl="1"/>
            <a:r>
              <a:rPr lang="en-US" sz="2400" dirty="0" smtClean="0"/>
              <a:t>Technology-specific VHDL/</a:t>
            </a:r>
            <a:r>
              <a:rPr lang="en-US" sz="2400" dirty="0" err="1" smtClean="0"/>
              <a:t>Verilog</a:t>
            </a:r>
            <a:r>
              <a:rPr lang="en-US" sz="2400" dirty="0" smtClean="0"/>
              <a:t> gate-level models</a:t>
            </a:r>
          </a:p>
          <a:p>
            <a:pPr lvl="1"/>
            <a:r>
              <a:rPr lang="en-US" sz="2400" dirty="0" smtClean="0"/>
              <a:t>Optional SDF file (from synthesis) for timing</a:t>
            </a:r>
          </a:p>
          <a:p>
            <a:pPr lvl="1"/>
            <a:r>
              <a:rPr lang="en-US" sz="2400" dirty="0" smtClean="0"/>
              <a:t>Drive with same force file/</a:t>
            </a:r>
            <a:r>
              <a:rPr lang="en-US" sz="2400" dirty="0" err="1" smtClean="0"/>
              <a:t>testbench</a:t>
            </a:r>
            <a:r>
              <a:rPr lang="en-US" sz="2400" dirty="0" smtClean="0"/>
              <a:t> as in (1)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Post-Layout</a:t>
            </a:r>
          </a:p>
          <a:p>
            <a:pPr marL="914400" lvl="1" indent="-514350"/>
            <a:r>
              <a:rPr lang="en-US" sz="2400" dirty="0" err="1" smtClean="0"/>
              <a:t>Netlist</a:t>
            </a:r>
            <a:r>
              <a:rPr lang="en-US" sz="2400" dirty="0" smtClean="0"/>
              <a:t> back-annotated with extracted capacitances for accurate delays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smtClean="0"/>
              <a:t>modulo-7 counter</a:t>
            </a: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70C0"/>
                </a:solidFill>
              </a:rPr>
              <a:t>VHDL Model  </a:t>
            </a:r>
            <a:r>
              <a:rPr lang="en-US" sz="2400" i="1" dirty="0" smtClean="0">
                <a:solidFill>
                  <a:schemeClr val="tx2"/>
                </a:solidFill>
              </a:rPr>
              <a:t>(modulo7.vhd</a:t>
            </a:r>
            <a:r>
              <a:rPr lang="en-US" sz="2400" i="1" dirty="0">
                <a:solidFill>
                  <a:schemeClr val="tx2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Create working library:  </a:t>
            </a:r>
            <a:r>
              <a:rPr lang="en-US" i="1" dirty="0" err="1">
                <a:solidFill>
                  <a:schemeClr val="accent1"/>
                </a:solidFill>
              </a:rPr>
              <a:t>vlib</a:t>
            </a:r>
            <a:r>
              <a:rPr lang="en-US" i="1" dirty="0">
                <a:solidFill>
                  <a:schemeClr val="accent1"/>
                </a:solidFill>
              </a:rPr>
              <a:t> work</a:t>
            </a:r>
          </a:p>
          <a:p>
            <a:pPr marL="454025" lvl="1" indent="3175">
              <a:lnSpc>
                <a:spcPct val="90000"/>
              </a:lnSpc>
            </a:pPr>
            <a:r>
              <a:rPr lang="en-US" i="1" dirty="0" smtClean="0">
                <a:solidFill>
                  <a:schemeClr val="hlink"/>
                </a:solidFill>
              </a:rPr>
              <a:t> </a:t>
            </a:r>
            <a:r>
              <a:rPr lang="en-US" dirty="0" smtClean="0"/>
              <a:t>Map the lib name:         </a:t>
            </a:r>
            <a:r>
              <a:rPr lang="en-US" i="1" dirty="0" err="1" smtClean="0">
                <a:solidFill>
                  <a:schemeClr val="accent1"/>
                </a:solidFill>
              </a:rPr>
              <a:t>vmap</a:t>
            </a:r>
            <a:r>
              <a:rPr lang="en-US" i="1" dirty="0" smtClean="0">
                <a:solidFill>
                  <a:schemeClr val="accent1"/>
                </a:solidFill>
              </a:rPr>
              <a:t> </a:t>
            </a:r>
            <a:r>
              <a:rPr lang="en-US" i="1" dirty="0">
                <a:solidFill>
                  <a:schemeClr val="accent1"/>
                </a:solidFill>
              </a:rPr>
              <a:t>work </a:t>
            </a:r>
            <a:r>
              <a:rPr lang="en-US" i="1" dirty="0" err="1">
                <a:solidFill>
                  <a:schemeClr val="accent1"/>
                </a:solidFill>
              </a:rPr>
              <a:t>work</a:t>
            </a:r>
            <a:endParaRPr lang="en-US" i="1" dirty="0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Compile: </a:t>
            </a:r>
            <a:r>
              <a:rPr lang="en-US" dirty="0" smtClean="0"/>
              <a:t>                      </a:t>
            </a:r>
            <a:r>
              <a:rPr lang="en-US" i="1" dirty="0" err="1" smtClean="0">
                <a:solidFill>
                  <a:schemeClr val="accent1"/>
                </a:solidFill>
              </a:rPr>
              <a:t>vcom</a:t>
            </a:r>
            <a:r>
              <a:rPr lang="en-US" i="1" dirty="0" smtClean="0">
                <a:solidFill>
                  <a:schemeClr val="accent1"/>
                </a:solidFill>
              </a:rPr>
              <a:t> modulo7.vhd</a:t>
            </a:r>
            <a:endParaRPr lang="en-US" i="1" dirty="0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Simulate: </a:t>
            </a:r>
            <a:r>
              <a:rPr lang="en-US" dirty="0" smtClean="0"/>
              <a:t>                      </a:t>
            </a:r>
            <a:r>
              <a:rPr lang="en-US" i="1" dirty="0" err="1" smtClean="0">
                <a:solidFill>
                  <a:schemeClr val="accent1"/>
                </a:solidFill>
              </a:rPr>
              <a:t>vsim</a:t>
            </a:r>
            <a:r>
              <a:rPr lang="en-US" i="1" dirty="0" smtClean="0">
                <a:solidFill>
                  <a:schemeClr val="accent1"/>
                </a:solidFill>
              </a:rPr>
              <a:t> modulo7(behave)</a:t>
            </a:r>
            <a:endParaRPr lang="en-US" i="1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/>
              <a:t>Simulation-control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err="1" smtClean="0">
                <a:solidFill>
                  <a:schemeClr val="accent1"/>
                </a:solidFill>
              </a:rPr>
              <a:t>Modelsim</a:t>
            </a:r>
            <a:r>
              <a:rPr lang="en-US" dirty="0" smtClean="0">
                <a:solidFill>
                  <a:schemeClr val="accent1"/>
                </a:solidFill>
              </a:rPr>
              <a:t> “macro” file </a:t>
            </a:r>
            <a:r>
              <a:rPr lang="en-US" sz="2400" i="1" dirty="0" smtClean="0">
                <a:solidFill>
                  <a:schemeClr val="tx2"/>
                </a:solidFill>
              </a:rPr>
              <a:t>(mod7.do</a:t>
            </a:r>
            <a:r>
              <a:rPr lang="en-US" sz="2400" i="1" dirty="0">
                <a:solidFill>
                  <a:schemeClr val="tx2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err="1" smtClean="0">
                <a:solidFill>
                  <a:schemeClr val="accent1"/>
                </a:solidFill>
              </a:rPr>
              <a:t>Testbench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sz="2400" i="1" dirty="0" smtClean="0"/>
              <a:t>(VHDL or </a:t>
            </a:r>
            <a:r>
              <a:rPr lang="en-US" sz="2400" i="1" dirty="0" err="1" smtClean="0"/>
              <a:t>Verilog</a:t>
            </a:r>
            <a:r>
              <a:rPr lang="en-US" sz="2400" i="1" dirty="0" smtClean="0"/>
              <a:t>)</a:t>
            </a:r>
            <a:endParaRPr lang="en-US" i="1" dirty="0"/>
          </a:p>
          <a:p>
            <a:pPr>
              <a:lnSpc>
                <a:spcPct val="90000"/>
              </a:lnSpc>
            </a:pPr>
            <a:r>
              <a:rPr lang="en-US" dirty="0" err="1"/>
              <a:t>ModelSim</a:t>
            </a:r>
            <a:r>
              <a:rPr lang="en-US" dirty="0"/>
              <a:t> </a:t>
            </a:r>
            <a:r>
              <a:rPr lang="en-US" dirty="0" smtClean="0"/>
              <a:t>results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chemeClr val="accent1"/>
                </a:solidFill>
              </a:rPr>
              <a:t>List(table) and/or Waveform (logic analyzer)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76200"/>
            <a:ext cx="7239000" cy="6324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solidFill>
                  <a:schemeClr val="hlink"/>
                </a:solidFill>
              </a:rPr>
              <a:t>-- </a:t>
            </a:r>
            <a:r>
              <a:rPr lang="en-US" sz="2000" dirty="0" smtClean="0">
                <a:solidFill>
                  <a:schemeClr val="hlink"/>
                </a:solidFill>
              </a:rPr>
              <a:t>modulo7.vhd     parallel-load modulo-7 synchronous </a:t>
            </a:r>
            <a:r>
              <a:rPr lang="en-US" sz="2000" dirty="0">
                <a:solidFill>
                  <a:schemeClr val="hlink"/>
                </a:solidFill>
              </a:rPr>
              <a:t>counter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library </a:t>
            </a:r>
            <a:r>
              <a:rPr lang="en-US" sz="1600" dirty="0" err="1" smtClean="0"/>
              <a:t>ieee</a:t>
            </a:r>
            <a:r>
              <a:rPr lang="en-US" sz="1600" dirty="0" smtClean="0"/>
              <a:t>; use ieee.std_logic_1164.all;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use </a:t>
            </a:r>
            <a:r>
              <a:rPr lang="en-US" sz="1600" dirty="0" err="1" smtClean="0"/>
              <a:t>ieee.numeric_std.all</a:t>
            </a:r>
            <a:r>
              <a:rPr lang="en-US" sz="1600" dirty="0" smtClean="0"/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entity modulo7 is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port(</a:t>
            </a:r>
            <a:r>
              <a:rPr lang="en-US" sz="1600" dirty="0" err="1" smtClean="0"/>
              <a:t>reset,count,load,clk</a:t>
            </a:r>
            <a:r>
              <a:rPr lang="en-US" sz="1600" dirty="0" smtClean="0"/>
              <a:t>: in </a:t>
            </a:r>
            <a:r>
              <a:rPr lang="en-US" sz="1600" dirty="0" err="1" smtClean="0"/>
              <a:t>std_logic</a:t>
            </a:r>
            <a:r>
              <a:rPr lang="en-US" sz="1600" dirty="0" smtClean="0"/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I:  in   </a:t>
            </a:r>
            <a:r>
              <a:rPr lang="en-US" sz="1600" dirty="0" err="1" smtClean="0"/>
              <a:t>std_logic_vector</a:t>
            </a:r>
            <a:r>
              <a:rPr lang="en-US" sz="1600" dirty="0" smtClean="0"/>
              <a:t>(2 </a:t>
            </a:r>
            <a:r>
              <a:rPr lang="en-US" sz="1600" dirty="0" err="1" smtClean="0"/>
              <a:t>downto</a:t>
            </a:r>
            <a:r>
              <a:rPr lang="en-US" sz="1600" dirty="0" smtClean="0"/>
              <a:t> 0);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Q: out </a:t>
            </a:r>
            <a:r>
              <a:rPr lang="en-US" sz="1600" dirty="0" err="1" smtClean="0"/>
              <a:t>std_logic_vector</a:t>
            </a:r>
            <a:r>
              <a:rPr lang="en-US" sz="1600" dirty="0" smtClean="0"/>
              <a:t>(2 </a:t>
            </a:r>
            <a:r>
              <a:rPr lang="en-US" sz="1600" dirty="0" err="1" smtClean="0"/>
              <a:t>downto</a:t>
            </a:r>
            <a:r>
              <a:rPr lang="en-US" sz="1600" dirty="0" smtClean="0"/>
              <a:t> 0));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end modulo7;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architecture Behave of modulo7 is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signal Q_s: unsigned(2 </a:t>
            </a:r>
            <a:r>
              <a:rPr lang="en-US" sz="1600" dirty="0" err="1" smtClean="0"/>
              <a:t>downto</a:t>
            </a:r>
            <a:r>
              <a:rPr lang="en-US" sz="1600" dirty="0" smtClean="0"/>
              <a:t> 0);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begin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process (</a:t>
            </a:r>
            <a:r>
              <a:rPr lang="en-US" sz="1600" dirty="0" err="1" smtClean="0"/>
              <a:t>reset,clk</a:t>
            </a:r>
            <a:r>
              <a:rPr lang="en-US" sz="1600" dirty="0" smtClean="0"/>
              <a:t>) begin     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if (reset='0') then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   Q_s &lt;= "000";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</a:t>
            </a:r>
            <a:r>
              <a:rPr lang="en-US" sz="1600" dirty="0" err="1" smtClean="0"/>
              <a:t>elsif</a:t>
            </a:r>
            <a:r>
              <a:rPr lang="en-US" sz="1600" dirty="0" smtClean="0"/>
              <a:t> (</a:t>
            </a:r>
            <a:r>
              <a:rPr lang="en-US" sz="1600" dirty="0" err="1" smtClean="0"/>
              <a:t>clk'event</a:t>
            </a:r>
            <a:r>
              <a:rPr lang="en-US" sz="1600" dirty="0" smtClean="0"/>
              <a:t> and (</a:t>
            </a:r>
            <a:r>
              <a:rPr lang="en-US" sz="1600" dirty="0" err="1" smtClean="0"/>
              <a:t>clk</a:t>
            </a:r>
            <a:r>
              <a:rPr lang="en-US" sz="1600" dirty="0" smtClean="0"/>
              <a:t>='1')) then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   if (count = '1') and (Q_s = "110") then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        Q_s &lt;= "000";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   </a:t>
            </a:r>
            <a:r>
              <a:rPr lang="en-US" sz="1600" dirty="0" err="1" smtClean="0"/>
              <a:t>elsif</a:t>
            </a:r>
            <a:r>
              <a:rPr lang="en-US" sz="1600" dirty="0" smtClean="0"/>
              <a:t> (count='1') then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        Q_s &lt;= Q_s + 1;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   </a:t>
            </a:r>
            <a:r>
              <a:rPr lang="en-US" sz="1600" dirty="0" err="1" smtClean="0"/>
              <a:t>elsif</a:t>
            </a:r>
            <a:r>
              <a:rPr lang="en-US" sz="1600" dirty="0" smtClean="0"/>
              <a:t> (load='1') then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        Q_s &lt;= UNSIGNED(I);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    end if;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   end if;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  end process;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     Q&lt;=STD_LOGIC_VECTOR(Q_s);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/>
              <a:t>end Behave; </a:t>
            </a:r>
          </a:p>
          <a:p>
            <a:pPr>
              <a:lnSpc>
                <a:spcPct val="80000"/>
              </a:lnSpc>
              <a:buNone/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Test stimulus:</a:t>
            </a:r>
            <a:br>
              <a:rPr lang="en-US" sz="4000" dirty="0"/>
            </a:br>
            <a:r>
              <a:rPr lang="en-US" sz="4000" dirty="0" err="1"/>
              <a:t>Modelsim</a:t>
            </a:r>
            <a:r>
              <a:rPr lang="en-US" sz="4000" dirty="0"/>
              <a:t> “do” file: </a:t>
            </a:r>
            <a:r>
              <a:rPr lang="en-US" sz="4000" dirty="0" smtClean="0"/>
              <a:t>mod7.do</a:t>
            </a:r>
            <a:endParaRPr lang="en-US" sz="4000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2057400"/>
            <a:ext cx="7696200" cy="4038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add wave /</a:t>
            </a:r>
            <a:r>
              <a:rPr lang="en-US" sz="2400" dirty="0" err="1" smtClean="0"/>
              <a:t>clk</a:t>
            </a:r>
            <a:r>
              <a:rPr lang="en-US" sz="2400" dirty="0" smtClean="0"/>
              <a:t> /reset /count /load 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add wave -hex /I /Q 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add list  /</a:t>
            </a:r>
            <a:r>
              <a:rPr lang="en-US" sz="2400" dirty="0" err="1" smtClean="0"/>
              <a:t>clk</a:t>
            </a:r>
            <a:r>
              <a:rPr lang="en-US" sz="2400" dirty="0" smtClean="0"/>
              <a:t> /reset /count /load 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add list   -hex /I /Q 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force /</a:t>
            </a:r>
            <a:r>
              <a:rPr lang="en-US" sz="2400" dirty="0" err="1" smtClean="0"/>
              <a:t>clk</a:t>
            </a:r>
            <a:r>
              <a:rPr lang="en-US" sz="2400" dirty="0" smtClean="0"/>
              <a:t>   0   0 ns, 1   20 ns   -repeat 40 ns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force /I     101 0 ns, 011 400 ns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force /reset 1   0 ns, 0   10 ns,  1 20 ns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force /count 0   0 ns, 1   90 ns,  0 490 ns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force /load  0   0 ns, 1   30 ns,  0 70 ns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run 600 ns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r>
              <a:rPr lang="en-US" dirty="0" smtClean="0"/>
              <a:t>Results in list format</a:t>
            </a:r>
            <a:endParaRPr lang="en-US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r="35342" b="27119"/>
          <a:stretch>
            <a:fillRect/>
          </a:stretch>
        </p:blipFill>
        <p:spPr bwMode="auto">
          <a:xfrm>
            <a:off x="1524000" y="1447800"/>
            <a:ext cx="6003257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905000" y="4343400"/>
            <a:ext cx="14226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Note “delta”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delays for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behavioral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model.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>
            <a:stCxn id="8" idx="3"/>
          </p:cNvCxnSpPr>
          <p:nvPr/>
        </p:nvCxnSpPr>
        <p:spPr bwMode="auto">
          <a:xfrm>
            <a:off x="3327634" y="4943565"/>
            <a:ext cx="1472966" cy="5428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in wave format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25330" t="15982" b="27119"/>
          <a:stretch>
            <a:fillRect/>
          </a:stretch>
        </p:blipFill>
        <p:spPr bwMode="auto">
          <a:xfrm>
            <a:off x="609600" y="1676400"/>
            <a:ext cx="8047638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 VHDL/</a:t>
            </a:r>
            <a:r>
              <a:rPr lang="en-US" dirty="0" err="1" smtClean="0"/>
              <a:t>Verilog</a:t>
            </a:r>
            <a:r>
              <a:rPr lang="en-US" dirty="0" smtClean="0"/>
              <a:t> </a:t>
            </a:r>
            <a:r>
              <a:rPr lang="en-US" dirty="0" err="1" smtClean="0"/>
              <a:t>testbench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Unit Under Test (UUT) – or Device Under Test (DUT)</a:t>
            </a:r>
          </a:p>
          <a:p>
            <a:pPr lvl="1"/>
            <a:r>
              <a:rPr lang="en-US" dirty="0" smtClean="0"/>
              <a:t>instantiate one or more UUT’s</a:t>
            </a:r>
          </a:p>
          <a:p>
            <a:r>
              <a:rPr lang="en-US" dirty="0" smtClean="0"/>
              <a:t>Stimulus of UUT inputs</a:t>
            </a:r>
          </a:p>
          <a:p>
            <a:pPr lvl="1"/>
            <a:r>
              <a:rPr lang="en-US" dirty="0" smtClean="0"/>
              <a:t>algorithmic</a:t>
            </a:r>
          </a:p>
          <a:p>
            <a:pPr lvl="1"/>
            <a:r>
              <a:rPr lang="en-US" dirty="0" smtClean="0"/>
              <a:t>from arrays</a:t>
            </a:r>
          </a:p>
          <a:p>
            <a:pPr lvl="1"/>
            <a:r>
              <a:rPr lang="en-US" dirty="0" smtClean="0"/>
              <a:t>from files</a:t>
            </a:r>
          </a:p>
          <a:p>
            <a:r>
              <a:rPr lang="en-US" dirty="0" smtClean="0"/>
              <a:t>Checking of UUT outputs</a:t>
            </a:r>
          </a:p>
          <a:p>
            <a:pPr lvl="1"/>
            <a:r>
              <a:rPr lang="en-US" dirty="0" smtClean="0"/>
              <a:t>assertions</a:t>
            </a:r>
          </a:p>
          <a:p>
            <a:pPr lvl="1"/>
            <a:r>
              <a:rPr lang="en-US" dirty="0" smtClean="0"/>
              <a:t>write to files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242</TotalTime>
  <Words>1350</Words>
  <Application>Microsoft Office PowerPoint</Application>
  <PresentationFormat>On-screen Show (4:3)</PresentationFormat>
  <Paragraphs>249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Origin</vt:lpstr>
      <vt:lpstr>VHDL Simulation</vt:lpstr>
      <vt:lpstr>The Test Bench Concept</vt:lpstr>
      <vt:lpstr>Project simulations</vt:lpstr>
      <vt:lpstr>Example: modulo-7 counter</vt:lpstr>
      <vt:lpstr>PowerPoint Presentation</vt:lpstr>
      <vt:lpstr>Test stimulus: Modelsim “do” file: mod7.do</vt:lpstr>
      <vt:lpstr>Results in list format</vt:lpstr>
      <vt:lpstr>Results in wave format</vt:lpstr>
      <vt:lpstr>Elements of a VHDL/Verilog testbench</vt:lpstr>
      <vt:lpstr>Instantiating the UUT</vt:lpstr>
      <vt:lpstr>Example – stimulating clock inputs</vt:lpstr>
      <vt:lpstr>Algorithmic generation of stimulus</vt:lpstr>
      <vt:lpstr>Sync patterns with clock transitions</vt:lpstr>
      <vt:lpstr>Reading test patterns from files</vt:lpstr>
      <vt:lpstr>Test vectors from an array</vt:lpstr>
      <vt:lpstr>Check results with assertions</vt:lpstr>
      <vt:lpstr>Check timing constraints</vt:lpstr>
      <vt:lpstr>Testbench: modulo7_bench.vhd</vt:lpstr>
      <vt:lpstr>Testbench: modulo7_bench.vhd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VHDL Simulation</dc:title>
  <dc:creator>Victor P. Nelson</dc:creator>
  <cp:lastModifiedBy>Nelson</cp:lastModifiedBy>
  <cp:revision>28</cp:revision>
  <dcterms:created xsi:type="dcterms:W3CDTF">2009-09-15T00:43:10Z</dcterms:created>
  <dcterms:modified xsi:type="dcterms:W3CDTF">2011-09-08T03:59:31Z</dcterms:modified>
</cp:coreProperties>
</file>